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04" r:id="rId5"/>
    <p:sldId id="305" r:id="rId6"/>
    <p:sldId id="268" r:id="rId7"/>
    <p:sldId id="269" r:id="rId8"/>
    <p:sldId id="270" r:id="rId9"/>
    <p:sldId id="262" r:id="rId10"/>
    <p:sldId id="263" r:id="rId11"/>
    <p:sldId id="264" r:id="rId12"/>
    <p:sldId id="299" r:id="rId13"/>
    <p:sldId id="266" r:id="rId14"/>
    <p:sldId id="267" r:id="rId15"/>
    <p:sldId id="259" r:id="rId16"/>
    <p:sldId id="306" r:id="rId17"/>
    <p:sldId id="261" r:id="rId18"/>
    <p:sldId id="292" r:id="rId19"/>
    <p:sldId id="293" r:id="rId20"/>
    <p:sldId id="294" r:id="rId21"/>
    <p:sldId id="297" r:id="rId22"/>
    <p:sldId id="298" r:id="rId23"/>
    <p:sldId id="295" r:id="rId24"/>
    <p:sldId id="281" r:id="rId25"/>
    <p:sldId id="303" r:id="rId26"/>
    <p:sldId id="296" r:id="rId27"/>
    <p:sldId id="282" r:id="rId28"/>
    <p:sldId id="283" r:id="rId29"/>
    <p:sldId id="284" r:id="rId30"/>
    <p:sldId id="302" r:id="rId31"/>
    <p:sldId id="301" r:id="rId32"/>
    <p:sldId id="287" r:id="rId33"/>
    <p:sldId id="289" r:id="rId34"/>
    <p:sldId id="290" r:id="rId35"/>
    <p:sldId id="285" r:id="rId36"/>
    <p:sldId id="288" r:id="rId37"/>
    <p:sldId id="286" r:id="rId38"/>
    <p:sldId id="277" r:id="rId39"/>
    <p:sldId id="278" r:id="rId40"/>
    <p:sldId id="30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5196" autoAdjust="0"/>
  </p:normalViewPr>
  <p:slideViewPr>
    <p:cSldViewPr snapToGrid="0">
      <p:cViewPr varScale="1">
        <p:scale>
          <a:sx n="86" d="100"/>
          <a:sy n="86" d="100"/>
        </p:scale>
        <p:origin x="62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BC551-F859-4A2D-B625-ACE83E4425CB}" type="datetimeFigureOut">
              <a:rPr lang="en-IN" smtClean="0"/>
              <a:pPr/>
              <a:t>01-08-2022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0015B59-5216-4BAA-9A72-6DD1CFEB575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78497"/>
            <a:ext cx="9144000" cy="5893323"/>
          </a:xfrm>
        </p:spPr>
        <p:txBody>
          <a:bodyPr>
            <a:normAutofit fontScale="92500"/>
          </a:bodyPr>
          <a:lstStyle/>
          <a:p>
            <a:pPr algn="ctr"/>
            <a:r>
              <a:rPr lang="en-IN" sz="7700" b="1" dirty="0">
                <a:solidFill>
                  <a:srgbClr val="EFA8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CLAIMS MANAGEMENT</a:t>
            </a:r>
            <a:endParaRPr lang="en-IN" sz="7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sz="3800" b="1" dirty="0">
                <a:solidFill>
                  <a:schemeClr val="tx1"/>
                </a:solidFill>
              </a:rPr>
              <a:t>POD : 1</a:t>
            </a:r>
          </a:p>
          <a:p>
            <a:endParaRPr lang="en-IN" sz="4800" dirty="0">
              <a:solidFill>
                <a:schemeClr val="tx1"/>
              </a:solidFill>
            </a:endParaRPr>
          </a:p>
          <a:p>
            <a:r>
              <a:rPr lang="en-IN" sz="3000" dirty="0">
                <a:solidFill>
                  <a:schemeClr val="tx1"/>
                </a:solidFill>
              </a:rPr>
              <a:t>Hritick Roy</a:t>
            </a:r>
          </a:p>
          <a:p>
            <a:r>
              <a:rPr lang="en-IN" sz="3000" dirty="0">
                <a:solidFill>
                  <a:schemeClr val="tx1"/>
                </a:solidFill>
              </a:rPr>
              <a:t>Hrithik Raj Prasad</a:t>
            </a:r>
          </a:p>
          <a:p>
            <a:r>
              <a:rPr lang="en-IN" sz="3000" dirty="0">
                <a:solidFill>
                  <a:schemeClr val="tx1"/>
                </a:solidFill>
              </a:rPr>
              <a:t>Mannan Kathuria</a:t>
            </a:r>
          </a:p>
          <a:p>
            <a:r>
              <a:rPr lang="en-IN" sz="3000" dirty="0">
                <a:solidFill>
                  <a:schemeClr val="tx1"/>
                </a:solidFill>
              </a:rPr>
              <a:t>Kanika Sharma</a:t>
            </a:r>
          </a:p>
          <a:p>
            <a:r>
              <a:rPr lang="en-IN" sz="3000" dirty="0">
                <a:solidFill>
                  <a:schemeClr val="tx1"/>
                </a:solidFill>
              </a:rPr>
              <a:t>Kaimadam Antony Shejin</a:t>
            </a:r>
          </a:p>
          <a:p>
            <a:endParaRPr lang="en-IN" sz="4800" dirty="0">
              <a:solidFill>
                <a:schemeClr val="tx1"/>
              </a:solidFill>
            </a:endParaRPr>
          </a:p>
          <a:p>
            <a:endParaRPr lang="en-IN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Policy Microservice</a:t>
            </a:r>
            <a:br>
              <a:rPr lang="en-IN" sz="3600" dirty="0"/>
            </a:br>
            <a:r>
              <a:rPr lang="en-IN" sz="3200" dirty="0"/>
              <a:t>EndPoints</a:t>
            </a:r>
          </a:p>
        </p:txBody>
      </p:sp>
      <p:pic>
        <p:nvPicPr>
          <p:cNvPr id="5" name="Picture 4" descr="Screenshot (56).png"/>
          <p:cNvPicPr>
            <a:picLocks noChangeAspect="1"/>
          </p:cNvPicPr>
          <p:nvPr/>
        </p:nvPicPr>
        <p:blipFill rotWithShape="1">
          <a:blip r:embed="rId2"/>
          <a:srcRect l="1313" t="11703" r="3545" b="11402"/>
          <a:stretch/>
        </p:blipFill>
        <p:spPr>
          <a:xfrm>
            <a:off x="996930" y="2010299"/>
            <a:ext cx="9318313" cy="40849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Policy Microservice</a:t>
            </a:r>
            <a:br>
              <a:rPr lang="en-IN" sz="3600" dirty="0"/>
            </a:br>
            <a:r>
              <a:rPr lang="en-IN" sz="3200" dirty="0"/>
              <a:t>Code Coverage</a:t>
            </a:r>
          </a:p>
        </p:txBody>
      </p:sp>
      <p:pic>
        <p:nvPicPr>
          <p:cNvPr id="5" name="Picture 4" descr="policy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492115" cy="1933574"/>
          </a:xfrm>
          <a:prstGeom prst="rect">
            <a:avLst/>
          </a:prstGeom>
        </p:spPr>
      </p:pic>
      <p:pic>
        <p:nvPicPr>
          <p:cNvPr id="6" name="Picture 5" descr="policy2.jpeg"/>
          <p:cNvPicPr>
            <a:picLocks noChangeAspect="1"/>
          </p:cNvPicPr>
          <p:nvPr/>
        </p:nvPicPr>
        <p:blipFill rotWithShape="1">
          <a:blip r:embed="rId3"/>
          <a:srcRect t="3086" r="19370" b="18833"/>
          <a:stretch/>
        </p:blipFill>
        <p:spPr>
          <a:xfrm>
            <a:off x="3940756" y="3863974"/>
            <a:ext cx="6334452" cy="22680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0822-10DD-D91C-47C5-0458618E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Claim Microservice</a:t>
            </a:r>
            <a:br>
              <a:rPr lang="en-IN" sz="3600" dirty="0"/>
            </a:br>
            <a:r>
              <a:rPr lang="en-IN" sz="3200" dirty="0"/>
              <a:t>Model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F6BC7-C44E-D9D4-C3E5-BB337865C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12700" r="62481" b="28713"/>
          <a:stretch/>
        </p:blipFill>
        <p:spPr>
          <a:xfrm>
            <a:off x="1987031" y="1764886"/>
            <a:ext cx="5145741" cy="4781331"/>
          </a:xfrm>
        </p:spPr>
      </p:pic>
    </p:spTree>
    <p:extLst>
      <p:ext uri="{BB962C8B-B14F-4D97-AF65-F5344CB8AC3E}">
        <p14:creationId xmlns:p14="http://schemas.microsoft.com/office/powerpoint/2010/main" val="201675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Claim Microservice</a:t>
            </a:r>
            <a:br>
              <a:rPr lang="en-IN" sz="3600" dirty="0"/>
            </a:br>
            <a:r>
              <a:rPr lang="en-IN" sz="3200" dirty="0"/>
              <a:t>EndPoints</a:t>
            </a:r>
          </a:p>
        </p:txBody>
      </p:sp>
      <p:pic>
        <p:nvPicPr>
          <p:cNvPr id="5" name="Picture 4" descr="Screenshot (58).png"/>
          <p:cNvPicPr>
            <a:picLocks noChangeAspect="1"/>
          </p:cNvPicPr>
          <p:nvPr/>
        </p:nvPicPr>
        <p:blipFill rotWithShape="1">
          <a:blip r:embed="rId2"/>
          <a:srcRect l="2139" t="12098" r="3515" b="18716"/>
          <a:stretch/>
        </p:blipFill>
        <p:spPr>
          <a:xfrm>
            <a:off x="1090472" y="2050831"/>
            <a:ext cx="9108141" cy="39892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Claims Microservice</a:t>
            </a:r>
            <a:br>
              <a:rPr lang="en-IN" sz="3600" dirty="0"/>
            </a:br>
            <a:r>
              <a:rPr lang="en-IN" sz="3200" dirty="0"/>
              <a:t>Code Coverage</a:t>
            </a:r>
          </a:p>
        </p:txBody>
      </p:sp>
      <p:pic>
        <p:nvPicPr>
          <p:cNvPr id="5" name="Picture 4" descr="claim1.jpeg"/>
          <p:cNvPicPr>
            <a:picLocks noChangeAspect="1"/>
          </p:cNvPicPr>
          <p:nvPr/>
        </p:nvPicPr>
        <p:blipFill rotWithShape="1">
          <a:blip r:embed="rId2"/>
          <a:srcRect l="6578" b="4221"/>
          <a:stretch/>
        </p:blipFill>
        <p:spPr>
          <a:xfrm>
            <a:off x="994299" y="1970704"/>
            <a:ext cx="4501448" cy="1784550"/>
          </a:xfrm>
          <a:prstGeom prst="rect">
            <a:avLst/>
          </a:prstGeom>
        </p:spPr>
      </p:pic>
      <p:pic>
        <p:nvPicPr>
          <p:cNvPr id="6" name="Picture 5" descr="claim2.jpeg"/>
          <p:cNvPicPr>
            <a:picLocks noChangeAspect="1"/>
          </p:cNvPicPr>
          <p:nvPr/>
        </p:nvPicPr>
        <p:blipFill rotWithShape="1">
          <a:blip r:embed="rId3"/>
          <a:srcRect t="12629" r="32453" b="6281"/>
          <a:stretch/>
        </p:blipFill>
        <p:spPr>
          <a:xfrm>
            <a:off x="4219858" y="3755254"/>
            <a:ext cx="6029324" cy="23367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Member Microservice</a:t>
            </a:r>
            <a:br>
              <a:rPr lang="en-IN" dirty="0"/>
            </a:br>
            <a:r>
              <a:rPr lang="en-IN" sz="3200" dirty="0"/>
              <a:t>Model Classes</a:t>
            </a:r>
          </a:p>
        </p:txBody>
      </p:sp>
      <p:pic>
        <p:nvPicPr>
          <p:cNvPr id="11" name="Picture 10" descr="Screenshot (51).png"/>
          <p:cNvPicPr>
            <a:picLocks noChangeAspect="1"/>
          </p:cNvPicPr>
          <p:nvPr/>
        </p:nvPicPr>
        <p:blipFill rotWithShape="1">
          <a:blip r:embed="rId2"/>
          <a:srcRect l="3237" t="19549" r="65387" b="29686"/>
          <a:stretch/>
        </p:blipFill>
        <p:spPr>
          <a:xfrm>
            <a:off x="1526490" y="1863628"/>
            <a:ext cx="3881718" cy="4712137"/>
          </a:xfrm>
          <a:prstGeom prst="rect">
            <a:avLst/>
          </a:prstGeom>
        </p:spPr>
      </p:pic>
      <p:pic>
        <p:nvPicPr>
          <p:cNvPr id="12" name="Picture 11" descr="Screenshot (52).png"/>
          <p:cNvPicPr>
            <a:picLocks noChangeAspect="1"/>
          </p:cNvPicPr>
          <p:nvPr/>
        </p:nvPicPr>
        <p:blipFill rotWithShape="1">
          <a:blip r:embed="rId3"/>
          <a:srcRect l="3865" t="21286" r="64835" b="55273"/>
          <a:stretch/>
        </p:blipFill>
        <p:spPr>
          <a:xfrm>
            <a:off x="6500428" y="1930400"/>
            <a:ext cx="4706471" cy="25997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Member Microservice</a:t>
            </a:r>
            <a:br>
              <a:rPr lang="en-IN" dirty="0"/>
            </a:br>
            <a:r>
              <a:rPr lang="en-IN" sz="3200" dirty="0"/>
              <a:t>Endpoints</a:t>
            </a:r>
          </a:p>
        </p:txBody>
      </p:sp>
      <p:pic>
        <p:nvPicPr>
          <p:cNvPr id="5" name="Picture 4" descr="Screenshot (53).png">
            <a:extLst>
              <a:ext uri="{FF2B5EF4-FFF2-40B4-BE49-F238E27FC236}">
                <a16:creationId xmlns:a16="http://schemas.microsoft.com/office/drawing/2014/main" id="{70982F33-3C8F-1ABB-2551-00F824309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" t="11975" r="2209" b="10715"/>
          <a:stretch/>
        </p:blipFill>
        <p:spPr>
          <a:xfrm>
            <a:off x="1126158" y="1930400"/>
            <a:ext cx="947569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Member Microservice</a:t>
            </a:r>
            <a:br>
              <a:rPr lang="en-IN" sz="4000" dirty="0"/>
            </a:br>
            <a:r>
              <a:rPr lang="en-IN" sz="3200" dirty="0"/>
              <a:t>Code Coverage</a:t>
            </a:r>
          </a:p>
        </p:txBody>
      </p:sp>
      <p:pic>
        <p:nvPicPr>
          <p:cNvPr id="5" name="Picture 4" descr="member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77695"/>
            <a:ext cx="5236845" cy="1844040"/>
          </a:xfrm>
          <a:prstGeom prst="rect">
            <a:avLst/>
          </a:prstGeom>
        </p:spPr>
      </p:pic>
      <p:pic>
        <p:nvPicPr>
          <p:cNvPr id="6" name="Picture 5" descr="member2.jpeg"/>
          <p:cNvPicPr>
            <a:picLocks noChangeAspect="1"/>
          </p:cNvPicPr>
          <p:nvPr/>
        </p:nvPicPr>
        <p:blipFill rotWithShape="1">
          <a:blip r:embed="rId3"/>
          <a:srcRect r="13825" b="23966"/>
          <a:stretch/>
        </p:blipFill>
        <p:spPr>
          <a:xfrm>
            <a:off x="3049960" y="3721735"/>
            <a:ext cx="7497647" cy="24807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77696" y="990601"/>
            <a:ext cx="10726928" cy="487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r>
              <a:rPr lang="en-IN" sz="2400" dirty="0">
                <a:cs typeface="Calibri"/>
              </a:rPr>
              <a:t>                 </a:t>
            </a:r>
          </a:p>
          <a:p>
            <a:endParaRPr lang="en-IN" sz="4800">
              <a:solidFill>
                <a:schemeClr val="accent4">
                  <a:lumMod val="75000"/>
                </a:schemeClr>
              </a:solidFill>
              <a:latin typeface="Comic Sans MS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18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 </a:t>
            </a:r>
            <a:r>
              <a:rPr spc="-7" dirty="0"/>
              <a:t>Cognizant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CED83-6466-4905-A049-9CBAD367796D}"/>
              </a:ext>
            </a:extLst>
          </p:cNvPr>
          <p:cNvSpPr txBox="1"/>
          <p:nvPr/>
        </p:nvSpPr>
        <p:spPr>
          <a:xfrm>
            <a:off x="3240908" y="2905780"/>
            <a:ext cx="700050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6000" dirty="0">
                <a:solidFill>
                  <a:schemeClr val="accent4">
                    <a:lumMod val="75000"/>
                  </a:schemeClr>
                </a:solidFill>
                <a:latin typeface="Comic Sans MS"/>
              </a:rPr>
              <a:t>WEB PORTAL -&gt;</a:t>
            </a:r>
            <a:endParaRPr lang="en-US" sz="6000" dirty="0">
              <a:solidFill>
                <a:schemeClr val="accent4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8383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19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FB433-20A3-42A1-B631-F9F40BF63521}"/>
              </a:ext>
            </a:extLst>
          </p:cNvPr>
          <p:cNvSpPr txBox="1"/>
          <p:nvPr/>
        </p:nvSpPr>
        <p:spPr>
          <a:xfrm>
            <a:off x="1582893" y="5253319"/>
            <a:ext cx="365759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       Home 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7DD7F-84EC-40A4-B749-8B3E97E9A29D}"/>
              </a:ext>
            </a:extLst>
          </p:cNvPr>
          <p:cNvSpPr txBox="1"/>
          <p:nvPr/>
        </p:nvSpPr>
        <p:spPr>
          <a:xfrm>
            <a:off x="7253001" y="5253318"/>
            <a:ext cx="3657599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            Login Page</a:t>
            </a:r>
          </a:p>
        </p:txBody>
      </p:sp>
      <p:pic>
        <p:nvPicPr>
          <p:cNvPr id="10" name="Picture 9" descr="home.jpeg"/>
          <p:cNvPicPr>
            <a:picLocks noChangeAspect="1"/>
          </p:cNvPicPr>
          <p:nvPr/>
        </p:nvPicPr>
        <p:blipFill rotWithShape="1">
          <a:blip r:embed="rId3"/>
          <a:srcRect t="13057" b="4389"/>
          <a:stretch/>
        </p:blipFill>
        <p:spPr>
          <a:xfrm>
            <a:off x="500040" y="1112238"/>
            <a:ext cx="5308151" cy="3728002"/>
          </a:xfrm>
          <a:prstGeom prst="rect">
            <a:avLst/>
          </a:prstGeom>
        </p:spPr>
      </p:pic>
      <p:pic>
        <p:nvPicPr>
          <p:cNvPr id="11" name="Picture 10" descr="login.jpeg"/>
          <p:cNvPicPr>
            <a:picLocks noChangeAspect="1"/>
          </p:cNvPicPr>
          <p:nvPr/>
        </p:nvPicPr>
        <p:blipFill rotWithShape="1">
          <a:blip r:embed="rId4"/>
          <a:srcRect t="11767" b="5483"/>
          <a:stretch/>
        </p:blipFill>
        <p:spPr>
          <a:xfrm>
            <a:off x="6860318" y="1132213"/>
            <a:ext cx="5055387" cy="372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1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57610" cy="73980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I</a:t>
            </a:r>
            <a:r>
              <a:rPr lang="en-IN" sz="4000" b="1" dirty="0"/>
              <a:t>NTRODUCTION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 leading HealthCare Management Organization wants to strengthen its Middleware by exposing the core logic related to Claims Management as Microservices.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sz="1800" dirty="0"/>
              <a:t>Every hospitals has their own policies, that offers specified benefits which people can claim based on their eligibility.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sz="1800" dirty="0"/>
              <a:t>In this project, we have only focused on few of those hospitals where the eligible users can check the validity of their claims.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20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FB433-20A3-42A1-B631-F9F40BF63521}"/>
              </a:ext>
            </a:extLst>
          </p:cNvPr>
          <p:cNvSpPr txBox="1"/>
          <p:nvPr/>
        </p:nvSpPr>
        <p:spPr>
          <a:xfrm>
            <a:off x="1259257" y="5256863"/>
            <a:ext cx="482990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2400" dirty="0">
                <a:cs typeface="Calibri"/>
              </a:rPr>
              <a:t>Bills Portal</a:t>
            </a:r>
            <a:endParaRPr lang="en-US" sz="2400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7DD7F-84EC-40A4-B749-8B3E97E9A29D}"/>
              </a:ext>
            </a:extLst>
          </p:cNvPr>
          <p:cNvSpPr txBox="1"/>
          <p:nvPr/>
        </p:nvSpPr>
        <p:spPr>
          <a:xfrm>
            <a:off x="6533045" y="5259286"/>
            <a:ext cx="485921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2400" dirty="0">
                <a:cs typeface="Calibri"/>
              </a:rPr>
              <a:t>Bill Status</a:t>
            </a:r>
            <a:endParaRPr lang="en-US" sz="24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62F6A-7507-18C3-2B73-D1FCC97E3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57" y="1793766"/>
            <a:ext cx="5760689" cy="2763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CC90D-E2A5-D337-B612-F4D4E3EB7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5" y="1793766"/>
            <a:ext cx="5210400" cy="27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2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3415" y="5167610"/>
            <a:ext cx="2562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Claims</a:t>
            </a:r>
            <a:r>
              <a:rPr lang="en-IN" dirty="0"/>
              <a:t> </a:t>
            </a:r>
            <a:r>
              <a:rPr lang="en-IN" sz="2400" dirty="0"/>
              <a:t>Portal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64484" y="5167609"/>
            <a:ext cx="208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Claims 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5A8DE-28E8-D19E-F31A-3E40AF115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64" y="1776499"/>
            <a:ext cx="5727017" cy="3023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DC093-3770-3660-B782-E1741897D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9" y="1811598"/>
            <a:ext cx="5727018" cy="2988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7200" y="5591175"/>
            <a:ext cx="3209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Submit Claim</a:t>
            </a:r>
          </a:p>
          <a:p>
            <a:pPr algn="ctr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ED5CB-0074-760E-F2F7-B799C4F5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6" y="625702"/>
            <a:ext cx="10164932" cy="47409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77696" y="990601"/>
            <a:ext cx="10726928" cy="487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r>
              <a:rPr lang="en-IN" sz="2400" dirty="0">
                <a:cs typeface="Calibri"/>
              </a:rPr>
              <a:t>                 </a:t>
            </a:r>
          </a:p>
          <a:p>
            <a:endParaRPr lang="en-IN" sz="2400" dirty="0">
              <a:cs typeface="Calibri"/>
            </a:endParaRPr>
          </a:p>
          <a:p>
            <a:endParaRPr lang="en-IN" sz="2400" dirty="0">
              <a:cs typeface="Calibri"/>
            </a:endParaRPr>
          </a:p>
          <a:p>
            <a:endParaRPr lang="en-IN" sz="2400" dirty="0">
              <a:cs typeface="Calibri"/>
            </a:endParaRPr>
          </a:p>
          <a:p>
            <a:endParaRPr lang="en-IN" sz="2400" dirty="0">
              <a:cs typeface="Calibri"/>
            </a:endParaRPr>
          </a:p>
          <a:p>
            <a:pPr algn="ctr"/>
            <a:r>
              <a:rPr lang="en-IN" sz="6000" dirty="0">
                <a:solidFill>
                  <a:schemeClr val="tx2"/>
                </a:solidFill>
                <a:latin typeface="Comic Sans MS"/>
                <a:cs typeface="Calibri"/>
              </a:rPr>
              <a:t>H2 CONSOLE</a:t>
            </a:r>
            <a:r>
              <a:rPr lang="en-IN" sz="6000" dirty="0">
                <a:solidFill>
                  <a:schemeClr val="tx2"/>
                </a:solidFill>
                <a:latin typeface="Lucida Sans Unicode"/>
                <a:cs typeface="Calibri"/>
              </a:rPr>
              <a:t>-&gt;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23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</p:spTree>
    <p:extLst>
      <p:ext uri="{BB962C8B-B14F-4D97-AF65-F5344CB8AC3E}">
        <p14:creationId xmlns:p14="http://schemas.microsoft.com/office/powerpoint/2010/main" val="201359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63).png"/>
          <p:cNvPicPr>
            <a:picLocks noChangeAspect="1"/>
          </p:cNvPicPr>
          <p:nvPr/>
        </p:nvPicPr>
        <p:blipFill rotWithShape="1">
          <a:blip r:embed="rId2"/>
          <a:srcRect t="12294" r="40106" b="45205"/>
          <a:stretch/>
        </p:blipFill>
        <p:spPr>
          <a:xfrm>
            <a:off x="434490" y="1603377"/>
            <a:ext cx="5011270" cy="2761130"/>
          </a:xfrm>
          <a:prstGeom prst="rect">
            <a:avLst/>
          </a:prstGeom>
        </p:spPr>
      </p:pic>
      <p:pic>
        <p:nvPicPr>
          <p:cNvPr id="5" name="Picture 4" descr="Screenshot (64).png"/>
          <p:cNvPicPr>
            <a:picLocks noChangeAspect="1"/>
          </p:cNvPicPr>
          <p:nvPr/>
        </p:nvPicPr>
        <p:blipFill rotWithShape="1">
          <a:blip r:embed="rId3"/>
          <a:srcRect t="12427" r="30157" b="42537"/>
          <a:stretch/>
        </p:blipFill>
        <p:spPr>
          <a:xfrm>
            <a:off x="5877017" y="1603377"/>
            <a:ext cx="5944906" cy="2761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35678" y="5023790"/>
            <a:ext cx="264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Policy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328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39284" y="5096078"/>
            <a:ext cx="264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</a:t>
            </a:r>
            <a:r>
              <a:rPr lang="en-IN" sz="4000" dirty="0" err="1"/>
              <a:t>laim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A820E-987D-CCDF-3881-42F024783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5" t="16209" r="20294" b="41046"/>
          <a:stretch/>
        </p:blipFill>
        <p:spPr>
          <a:xfrm>
            <a:off x="699246" y="1111623"/>
            <a:ext cx="10121677" cy="3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2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26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FB433-20A3-42A1-B631-F9F40BF63521}"/>
              </a:ext>
            </a:extLst>
          </p:cNvPr>
          <p:cNvSpPr txBox="1"/>
          <p:nvPr/>
        </p:nvSpPr>
        <p:spPr>
          <a:xfrm>
            <a:off x="1581466" y="5820507"/>
            <a:ext cx="482990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      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77DD7F-84EC-40A4-B749-8B3E97E9A29D}"/>
              </a:ext>
            </a:extLst>
          </p:cNvPr>
          <p:cNvSpPr txBox="1"/>
          <p:nvPr/>
        </p:nvSpPr>
        <p:spPr>
          <a:xfrm>
            <a:off x="7070367" y="5794745"/>
            <a:ext cx="485921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      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8158" y="4999666"/>
            <a:ext cx="306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Member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87179-49F0-2CE6-A0F6-BC3E0ECF0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7" r="58824" b="41699"/>
          <a:stretch/>
        </p:blipFill>
        <p:spPr>
          <a:xfrm>
            <a:off x="400704" y="1652911"/>
            <a:ext cx="5333775" cy="2840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B34D1-2D18-5BD8-8A70-C00322310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8" r="47006" b="42484"/>
          <a:stretch/>
        </p:blipFill>
        <p:spPr>
          <a:xfrm>
            <a:off x="6013033" y="1652911"/>
            <a:ext cx="5916547" cy="28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32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77696" y="990601"/>
            <a:ext cx="10726928" cy="487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r>
              <a:rPr lang="en-IN" sz="2400" dirty="0">
                <a:cs typeface="Calibri"/>
              </a:rPr>
              <a:t>                 </a:t>
            </a:r>
          </a:p>
          <a:p>
            <a:endParaRPr lang="en-IN" sz="2400" dirty="0">
              <a:cs typeface="Calibri"/>
            </a:endParaRPr>
          </a:p>
          <a:p>
            <a:endParaRPr lang="en-IN" sz="2400" dirty="0">
              <a:cs typeface="Calibri"/>
            </a:endParaRPr>
          </a:p>
          <a:p>
            <a:endParaRPr lang="en-IN" sz="2400" dirty="0">
              <a:cs typeface="Calibri"/>
            </a:endParaRPr>
          </a:p>
          <a:p>
            <a:pPr algn="ctr"/>
            <a:r>
              <a:rPr lang="en-IN" sz="6000" dirty="0">
                <a:solidFill>
                  <a:schemeClr val="tx2"/>
                </a:solidFill>
                <a:latin typeface="Comic Sans MS"/>
                <a:cs typeface="Calibri"/>
              </a:rPr>
              <a:t>Deployment in </a:t>
            </a:r>
            <a:r>
              <a:rPr lang="en-IN" sz="6000" dirty="0">
                <a:solidFill>
                  <a:srgbClr val="FF0000"/>
                </a:solidFill>
                <a:latin typeface="Comic Sans MS"/>
                <a:cs typeface="Calibri"/>
              </a:rPr>
              <a:t>AWS</a:t>
            </a:r>
            <a:r>
              <a:rPr lang="en-IN" sz="6000" dirty="0">
                <a:solidFill>
                  <a:schemeClr val="tx2"/>
                </a:solidFill>
                <a:latin typeface="Lucida Sans Unicode"/>
                <a:cs typeface="Calibri"/>
              </a:rPr>
              <a:t>-&gt;</a:t>
            </a:r>
          </a:p>
          <a:p>
            <a:pPr algn="ctr"/>
            <a:r>
              <a:rPr lang="en-IN" sz="6000" dirty="0">
                <a:latin typeface="Lucida Sans Unicode"/>
                <a:cs typeface="Calibri"/>
              </a:rPr>
              <a:t>(</a:t>
            </a:r>
            <a:r>
              <a:rPr lang="en-IN" sz="6000" dirty="0">
                <a:solidFill>
                  <a:schemeClr val="tx2"/>
                </a:solidFill>
                <a:latin typeface="Lucida Sans Unicode"/>
                <a:cs typeface="Calibri"/>
              </a:rPr>
              <a:t>using</a:t>
            </a:r>
            <a:r>
              <a:rPr lang="en-IN" sz="6000" dirty="0">
                <a:latin typeface="Lucida Sans Unicode"/>
                <a:cs typeface="Calibri"/>
              </a:rPr>
              <a:t> </a:t>
            </a:r>
            <a:r>
              <a:rPr lang="en-IN" sz="6000" dirty="0">
                <a:solidFill>
                  <a:srgbClr val="00B0F0"/>
                </a:solidFill>
                <a:latin typeface="Lucida Sans Unicode"/>
                <a:cs typeface="Calibri"/>
              </a:rPr>
              <a:t>Elastic Beanstalk</a:t>
            </a:r>
            <a:r>
              <a:rPr lang="en-IN" sz="6000" dirty="0">
                <a:latin typeface="Lucida Sans Unicode"/>
                <a:cs typeface="Calibri"/>
              </a:rPr>
              <a:t>)</a:t>
            </a:r>
            <a:endParaRPr lang="en-IN" sz="600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27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</p:spTree>
    <p:extLst>
      <p:ext uri="{BB962C8B-B14F-4D97-AF65-F5344CB8AC3E}">
        <p14:creationId xmlns:p14="http://schemas.microsoft.com/office/powerpoint/2010/main" val="426509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28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3936960" y="5758828"/>
            <a:ext cx="4318079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AWS Environment</a:t>
            </a:r>
          </a:p>
        </p:txBody>
      </p:sp>
      <p:pic>
        <p:nvPicPr>
          <p:cNvPr id="7" name="Picture 6" descr="Screenshot (36).png"/>
          <p:cNvPicPr>
            <a:picLocks noChangeAspect="1"/>
          </p:cNvPicPr>
          <p:nvPr/>
        </p:nvPicPr>
        <p:blipFill rotWithShape="1">
          <a:blip r:embed="rId3"/>
          <a:srcRect l="408" t="8322" r="365" b="5254"/>
          <a:stretch/>
        </p:blipFill>
        <p:spPr>
          <a:xfrm>
            <a:off x="1277471" y="591670"/>
            <a:ext cx="9829800" cy="50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29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4688839" y="5758828"/>
            <a:ext cx="2814321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 Instances</a:t>
            </a:r>
          </a:p>
        </p:txBody>
      </p:sp>
      <p:pic>
        <p:nvPicPr>
          <p:cNvPr id="7" name="Picture 6" descr="Screenshot (38).png"/>
          <p:cNvPicPr>
            <a:picLocks noChangeAspect="1"/>
          </p:cNvPicPr>
          <p:nvPr/>
        </p:nvPicPr>
        <p:blipFill rotWithShape="1">
          <a:blip r:embed="rId3"/>
          <a:srcRect t="7327" r="157" b="8755"/>
          <a:stretch/>
        </p:blipFill>
        <p:spPr>
          <a:xfrm>
            <a:off x="1042003" y="726141"/>
            <a:ext cx="10107994" cy="45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57610" cy="722050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98320"/>
            <a:ext cx="10535163" cy="4798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Arial" panose="020B0604020202020204" pitchFamily="34" charset="0"/>
              </a:rPr>
              <a:t>T</a:t>
            </a:r>
            <a:r>
              <a:rPr lang="en-US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he core modules of the Project are :</a:t>
            </a:r>
            <a:endParaRPr lang="en-US" sz="2200" u="sng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Claims Module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dirty="0"/>
              <a:t>Claims Module is a Middleware Microservice that performs the following operations: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Get Claim Status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Validate Eligibility of Claim and Action Settlement</a:t>
            </a:r>
          </a:p>
          <a:p>
            <a:pPr>
              <a:buNone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Module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dirty="0"/>
              <a:t>Policy Module is a Middleware Microservice that performs the following operations: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Get Chain of Permissible Providers (Hospitals)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Get Benefits permissible under a policy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Get Acceptable Claim Amount per benefit, per policy</a:t>
            </a:r>
            <a:endParaRPr 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30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3312822" y="5644808"/>
            <a:ext cx="5663432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 Authorization Microservice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E6CE9-0416-A323-F76F-7EF947444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t="12549" r="1250" b="10719"/>
          <a:stretch/>
        </p:blipFill>
        <p:spPr>
          <a:xfrm>
            <a:off x="128073" y="286870"/>
            <a:ext cx="8848181" cy="4536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427626-B426-1E1B-E162-B3D26A458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1" t="8235" r="-1" b="9785"/>
          <a:stretch/>
        </p:blipFill>
        <p:spPr>
          <a:xfrm>
            <a:off x="8894972" y="286871"/>
            <a:ext cx="3189451" cy="52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48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31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2274903" y="5659745"/>
            <a:ext cx="7642194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  Authorization Microservice 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8682D-7FC9-96E7-74CB-72D894B4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9" t="16734" r="13677" b="26928"/>
          <a:stretch/>
        </p:blipFill>
        <p:spPr>
          <a:xfrm>
            <a:off x="430307" y="197225"/>
            <a:ext cx="5810695" cy="2771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04BB1-6936-FE6B-6A39-AE50A6AC2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78" t="16993" r="12132" b="33987"/>
          <a:stretch/>
        </p:blipFill>
        <p:spPr>
          <a:xfrm>
            <a:off x="5584055" y="2966959"/>
            <a:ext cx="6401647" cy="25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66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32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4089618" y="5699463"/>
            <a:ext cx="4166615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Policy Microservice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0613A-FECA-73A3-3E12-817D54F73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1" b="6364"/>
          <a:stretch/>
        </p:blipFill>
        <p:spPr>
          <a:xfrm>
            <a:off x="179294" y="618565"/>
            <a:ext cx="8231551" cy="3989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36EA9-A7C9-FA44-589B-05695CBF2D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7" t="7292" r="-1" b="8311"/>
          <a:stretch/>
        </p:blipFill>
        <p:spPr>
          <a:xfrm>
            <a:off x="8514422" y="618565"/>
            <a:ext cx="3498284" cy="500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3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33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3138672" y="5666901"/>
            <a:ext cx="5914656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Policy Microservice Endpoints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CC8767-E253-F69E-CDEE-6E1CDD656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6994" r="29779" b="41176"/>
          <a:stretch/>
        </p:blipFill>
        <p:spPr>
          <a:xfrm>
            <a:off x="6210278" y="457197"/>
            <a:ext cx="5360894" cy="2507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AFE118-A6FD-E67B-0539-70357E48F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06" t="16993" r="2500" b="56863"/>
          <a:stretch/>
        </p:blipFill>
        <p:spPr>
          <a:xfrm>
            <a:off x="2194842" y="3527069"/>
            <a:ext cx="7786342" cy="17929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72F95C-8B60-ED33-2405-65E20AFB3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79" t="17647" r="36544" b="42484"/>
          <a:stretch/>
        </p:blipFill>
        <p:spPr>
          <a:xfrm>
            <a:off x="851647" y="457199"/>
            <a:ext cx="4563035" cy="25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7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34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3992601" y="5643939"/>
            <a:ext cx="4206797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Claim Microservice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5A8D2-CE02-808E-B28E-F439A8633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3" b="6364"/>
          <a:stretch/>
        </p:blipFill>
        <p:spPr>
          <a:xfrm>
            <a:off x="169546" y="519953"/>
            <a:ext cx="8512815" cy="4266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67F31-0794-FD5D-8018-757DDC3E28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8" t="7305" r="-399" b="6055"/>
          <a:stretch/>
        </p:blipFill>
        <p:spPr>
          <a:xfrm>
            <a:off x="8813514" y="519953"/>
            <a:ext cx="3279874" cy="505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05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35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3088113" y="5565930"/>
            <a:ext cx="6015774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Claim Microservice 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2464D-C804-F2F6-9FDD-E991DFF0B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4" t="21177" r="60997" b="12679"/>
          <a:stretch/>
        </p:blipFill>
        <p:spPr>
          <a:xfrm>
            <a:off x="226335" y="843376"/>
            <a:ext cx="3296417" cy="38840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D26027-D9BB-0543-7204-935D71E92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11" t="16601" r="36984" b="10588"/>
          <a:stretch/>
        </p:blipFill>
        <p:spPr>
          <a:xfrm>
            <a:off x="3824432" y="843376"/>
            <a:ext cx="4401811" cy="3806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7FE867-1214-449A-CAB4-E25E04F2B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80" t="16993" r="40735" b="10196"/>
          <a:stretch/>
        </p:blipFill>
        <p:spPr>
          <a:xfrm>
            <a:off x="8410389" y="843376"/>
            <a:ext cx="3602347" cy="38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0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36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3770087" y="5548809"/>
            <a:ext cx="4651826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Member Microservice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20578-2681-AB17-6849-B02032CB3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1" r="809" b="8451"/>
          <a:stretch/>
        </p:blipFill>
        <p:spPr>
          <a:xfrm>
            <a:off x="184327" y="579575"/>
            <a:ext cx="8489156" cy="4028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0100C-011E-0ED1-FB6A-0225461C9F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5" t="8451" b="9803"/>
          <a:stretch/>
        </p:blipFill>
        <p:spPr>
          <a:xfrm>
            <a:off x="8822315" y="579575"/>
            <a:ext cx="3263153" cy="48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99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81184" y="6374381"/>
            <a:ext cx="1704848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363727" y="6408463"/>
            <a:ext cx="272627" cy="556563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-7" dirty="0"/>
              <a:pPr marL="50799">
                <a:spcBef>
                  <a:spcPts val="20"/>
                </a:spcBef>
              </a:pPr>
              <a:t>37</a:t>
            </a:fld>
            <a:endParaRPr spc="-7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1970701" y="6629346"/>
            <a:ext cx="1051559" cy="144484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16933">
              <a:spcBef>
                <a:spcPts val="47"/>
              </a:spcBef>
            </a:pPr>
            <a:r>
              <a:rPr dirty="0"/>
              <a:t>© 20</a:t>
            </a:r>
            <a:r>
              <a:rPr lang="en-US" dirty="0"/>
              <a:t>22</a:t>
            </a:r>
            <a:r>
              <a:rPr spc="-87" dirty="0"/>
              <a:t> </a:t>
            </a:r>
            <a:r>
              <a:rPr spc="-7" dirty="0"/>
              <a:t>Cognizant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FE916-23E0-4375-925A-AF0BFD9CAB97}"/>
              </a:ext>
            </a:extLst>
          </p:cNvPr>
          <p:cNvSpPr txBox="1"/>
          <p:nvPr/>
        </p:nvSpPr>
        <p:spPr>
          <a:xfrm>
            <a:off x="2636910" y="5574223"/>
            <a:ext cx="6918180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Member Microservice 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ADEAC-E83C-F35D-58A1-6CA28BE05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48" t="17124" r="43381" b="22745"/>
          <a:stretch/>
        </p:blipFill>
        <p:spPr>
          <a:xfrm>
            <a:off x="204584" y="744559"/>
            <a:ext cx="3532234" cy="4123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F5445-6312-8F7A-A233-A29D46461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74" t="18040" r="40808" b="6555"/>
          <a:stretch/>
        </p:blipFill>
        <p:spPr>
          <a:xfrm>
            <a:off x="4168588" y="744559"/>
            <a:ext cx="3854824" cy="4123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CEE0F-623C-E133-B8F8-415DDDB82B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11" t="17124" r="41471" b="30526"/>
          <a:stretch/>
        </p:blipFill>
        <p:spPr>
          <a:xfrm>
            <a:off x="8342745" y="744560"/>
            <a:ext cx="3644671" cy="41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55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57610" cy="739806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05547"/>
            <a:ext cx="10153423" cy="4461944"/>
          </a:xfrm>
        </p:spPr>
        <p:txBody>
          <a:bodyPr/>
          <a:lstStyle/>
          <a:p>
            <a:r>
              <a:rPr lang="en-IN" dirty="0"/>
              <a:t>From this MFPE, we learnt how to work as a team.</a:t>
            </a:r>
          </a:p>
          <a:p>
            <a:r>
              <a:rPr lang="en-IN" dirty="0"/>
              <a:t>We constantly shared the same code base among all the members simultaneously.</a:t>
            </a:r>
          </a:p>
          <a:p>
            <a:r>
              <a:rPr lang="en-IN" dirty="0"/>
              <a:t>We used Spring Web MVC with Bootstrap Framework, Rest API, Spring Web Security.</a:t>
            </a:r>
          </a:p>
          <a:p>
            <a:r>
              <a:rPr lang="en-IN" dirty="0"/>
              <a:t>Unit testing is done using Junit and Mockito.</a:t>
            </a:r>
          </a:p>
          <a:p>
            <a:r>
              <a:rPr lang="en-IN" dirty="0"/>
              <a:t>The microservice communication is handled using feign client.</a:t>
            </a:r>
          </a:p>
          <a:p>
            <a:r>
              <a:rPr lang="en-IN" dirty="0"/>
              <a:t>The web portal is built using Angular 8.</a:t>
            </a:r>
          </a:p>
          <a:p>
            <a:r>
              <a:rPr lang="en-IN" dirty="0"/>
              <a:t>AWS Deployment is done using Elastic Beanstalk.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322099" cy="846338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stackoverflow.com</a:t>
            </a:r>
          </a:p>
          <a:p>
            <a:r>
              <a:rPr lang="en-IN" dirty="0"/>
              <a:t>udemy.com</a:t>
            </a:r>
          </a:p>
          <a:p>
            <a:r>
              <a:rPr lang="en-IN" dirty="0"/>
              <a:t>w3schools.com</a:t>
            </a:r>
          </a:p>
          <a:p>
            <a:r>
              <a:rPr lang="en-IN" dirty="0"/>
              <a:t>docs.spring.io</a:t>
            </a:r>
          </a:p>
          <a:p>
            <a:r>
              <a:rPr lang="en-IN" dirty="0"/>
              <a:t>getbootstrap.com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57610" cy="722050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98320"/>
            <a:ext cx="10535163" cy="4798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Arial" panose="020B0604020202020204" pitchFamily="34" charset="0"/>
              </a:rPr>
              <a:t>T</a:t>
            </a:r>
            <a:r>
              <a:rPr lang="en-US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he core modules of the Project are :</a:t>
            </a:r>
            <a:endParaRPr lang="en-US" sz="2200" b="1" u="sng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b="1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Member Module</a:t>
            </a:r>
            <a:r>
              <a:rPr lang="en-US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Member Module is a Middleware Microservice that performs the following operations: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View Bills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Submit Claim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View Claim Status</a:t>
            </a:r>
            <a:endParaRPr lang="en-US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b="1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Member Portal</a:t>
            </a:r>
            <a:r>
              <a:rPr lang="en-US" sz="20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 Web Portal that allows a member to Login and allows to do following operations: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View Bill Status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Verify Claim Status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Submit a Claim</a:t>
            </a:r>
          </a:p>
        </p:txBody>
      </p:sp>
    </p:spTree>
    <p:extLst>
      <p:ext uri="{BB962C8B-B14F-4D97-AF65-F5344CB8AC3E}">
        <p14:creationId xmlns:p14="http://schemas.microsoft.com/office/powerpoint/2010/main" val="2235793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6F54-7B29-3AEF-2C18-D98FB2EB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14" y="2768600"/>
            <a:ext cx="5323971" cy="1320800"/>
          </a:xfrm>
        </p:spPr>
        <p:txBody>
          <a:bodyPr>
            <a:normAutofit/>
          </a:bodyPr>
          <a:lstStyle/>
          <a:p>
            <a:pPr algn="just"/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92287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3759-1628-12C3-458B-0E84B1BD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375365" cy="810827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USE-CASE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C262F-DBF9-B318-7EF7-D34DF5640CA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31" y="1653002"/>
            <a:ext cx="10375365" cy="487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6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Authorization</a:t>
            </a:r>
            <a:r>
              <a:rPr lang="en-IN" sz="4400" dirty="0"/>
              <a:t> </a:t>
            </a:r>
            <a:r>
              <a:rPr lang="en-IN" sz="4000" dirty="0"/>
              <a:t>Microservice</a:t>
            </a:r>
            <a:br>
              <a:rPr lang="en-IN" sz="4000" dirty="0"/>
            </a:br>
            <a:r>
              <a:rPr lang="en-IN" sz="3200" dirty="0"/>
              <a:t>Model Classes</a:t>
            </a:r>
            <a:endParaRPr lang="en-IN" sz="4000" dirty="0"/>
          </a:p>
        </p:txBody>
      </p:sp>
      <p:pic>
        <p:nvPicPr>
          <p:cNvPr id="7" name="Picture 6" descr="Screenshot (54).png"/>
          <p:cNvPicPr>
            <a:picLocks noChangeAspect="1"/>
          </p:cNvPicPr>
          <p:nvPr/>
        </p:nvPicPr>
        <p:blipFill rotWithShape="1">
          <a:blip r:embed="rId2"/>
          <a:srcRect l="2677" t="19833" r="74604" b="55414"/>
          <a:stretch/>
        </p:blipFill>
        <p:spPr>
          <a:xfrm>
            <a:off x="1343662" y="2349101"/>
            <a:ext cx="5720387" cy="23471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Authorization Microservice</a:t>
            </a:r>
            <a:br>
              <a:rPr lang="en-IN" sz="3600" dirty="0"/>
            </a:br>
            <a:r>
              <a:rPr lang="en-IN" sz="3200" dirty="0"/>
              <a:t>EndPoints</a:t>
            </a:r>
            <a:endParaRPr lang="en-IN" dirty="0"/>
          </a:p>
        </p:txBody>
      </p:sp>
      <p:pic>
        <p:nvPicPr>
          <p:cNvPr id="5" name="Picture 4" descr="Screenshot (55).png"/>
          <p:cNvPicPr>
            <a:picLocks noChangeAspect="1"/>
          </p:cNvPicPr>
          <p:nvPr/>
        </p:nvPicPr>
        <p:blipFill rotWithShape="1">
          <a:blip r:embed="rId2"/>
          <a:srcRect l="2091" t="11990" r="3895" b="11414"/>
          <a:stretch/>
        </p:blipFill>
        <p:spPr>
          <a:xfrm>
            <a:off x="1219286" y="2028054"/>
            <a:ext cx="8686802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Authorization Microservice</a:t>
            </a:r>
            <a:br>
              <a:rPr lang="en-IN" sz="3600" dirty="0"/>
            </a:br>
            <a:r>
              <a:rPr lang="en-IN" sz="3200" dirty="0"/>
              <a:t>Code Coverage</a:t>
            </a:r>
          </a:p>
        </p:txBody>
      </p:sp>
      <p:pic>
        <p:nvPicPr>
          <p:cNvPr id="5" name="Picture 4" descr="auth2.jpeg"/>
          <p:cNvPicPr>
            <a:picLocks noChangeAspect="1"/>
          </p:cNvPicPr>
          <p:nvPr/>
        </p:nvPicPr>
        <p:blipFill rotWithShape="1">
          <a:blip r:embed="rId2"/>
          <a:srcRect t="16800" r="22407"/>
          <a:stretch/>
        </p:blipFill>
        <p:spPr>
          <a:xfrm>
            <a:off x="1471030" y="2364247"/>
            <a:ext cx="8236188" cy="36015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419753" cy="1320800"/>
          </a:xfrm>
        </p:spPr>
        <p:txBody>
          <a:bodyPr/>
          <a:lstStyle/>
          <a:p>
            <a:r>
              <a:rPr lang="en-IN" sz="4000" dirty="0"/>
              <a:t>Policy Microservice</a:t>
            </a:r>
            <a:br>
              <a:rPr lang="en-IN" sz="3600" dirty="0"/>
            </a:br>
            <a:r>
              <a:rPr lang="en-IN" sz="3200" dirty="0"/>
              <a:t>Model Classes</a:t>
            </a:r>
          </a:p>
        </p:txBody>
      </p:sp>
      <p:pic>
        <p:nvPicPr>
          <p:cNvPr id="6" name="Picture 5" descr="Screenshot (57).png"/>
          <p:cNvPicPr>
            <a:picLocks noChangeAspect="1"/>
          </p:cNvPicPr>
          <p:nvPr/>
        </p:nvPicPr>
        <p:blipFill rotWithShape="1">
          <a:blip r:embed="rId2"/>
          <a:srcRect l="2558" t="56950" r="74672" b="24183"/>
          <a:stretch/>
        </p:blipFill>
        <p:spPr>
          <a:xfrm>
            <a:off x="1289175" y="2348157"/>
            <a:ext cx="4929044" cy="19841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5029</TotalTime>
  <Words>520</Words>
  <Application>Microsoft Office PowerPoint</Application>
  <PresentationFormat>Widescreen</PresentationFormat>
  <Paragraphs>131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Comic Sans MS</vt:lpstr>
      <vt:lpstr>Lucida Sans Unicode</vt:lpstr>
      <vt:lpstr>Trebuchet MS</vt:lpstr>
      <vt:lpstr>Wingdings</vt:lpstr>
      <vt:lpstr>Wingdings 3</vt:lpstr>
      <vt:lpstr>Facet</vt:lpstr>
      <vt:lpstr>PowerPoint Presentation</vt:lpstr>
      <vt:lpstr>INTRODUCTION</vt:lpstr>
      <vt:lpstr>SCOPE</vt:lpstr>
      <vt:lpstr>SCOPE</vt:lpstr>
      <vt:lpstr>USE-CASE DIAGRAM</vt:lpstr>
      <vt:lpstr>Authorization Microservice Model Classes</vt:lpstr>
      <vt:lpstr>Authorization Microservice EndPoints</vt:lpstr>
      <vt:lpstr>Authorization Microservice Code Coverage</vt:lpstr>
      <vt:lpstr>Policy Microservice Model Classes</vt:lpstr>
      <vt:lpstr>Policy Microservice EndPoints</vt:lpstr>
      <vt:lpstr>Policy Microservice Code Coverage</vt:lpstr>
      <vt:lpstr>Claim Microservice Model Classes</vt:lpstr>
      <vt:lpstr>Claim Microservice EndPoints</vt:lpstr>
      <vt:lpstr>Claims Microservice Code Coverage</vt:lpstr>
      <vt:lpstr>Member Microservice Model Classes</vt:lpstr>
      <vt:lpstr>Member Microservice Endpoints</vt:lpstr>
      <vt:lpstr>Member Microservice Code Coverage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BIBLIOGRAPHY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Hemanta</dc:creator>
  <cp:lastModifiedBy>Hrithik Raj Prasad</cp:lastModifiedBy>
  <cp:revision>101</cp:revision>
  <dcterms:created xsi:type="dcterms:W3CDTF">2020-10-14T08:51:00Z</dcterms:created>
  <dcterms:modified xsi:type="dcterms:W3CDTF">2022-08-01T07:24:07Z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1036-11.2.0.9739</vt:lpwstr>
  </property>
</Properties>
</file>